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5" r:id="rId4"/>
    <p:sldMasterId id="2147483702" r:id="rId5"/>
  </p:sldMasterIdLst>
  <p:notesMasterIdLst>
    <p:notesMasterId r:id="rId18"/>
  </p:notesMasterIdLst>
  <p:sldIdLst>
    <p:sldId id="292" r:id="rId6"/>
    <p:sldId id="1282" r:id="rId7"/>
    <p:sldId id="1290" r:id="rId8"/>
    <p:sldId id="1291" r:id="rId9"/>
    <p:sldId id="1292" r:id="rId10"/>
    <p:sldId id="1293" r:id="rId11"/>
    <p:sldId id="1294" r:id="rId12"/>
    <p:sldId id="1296" r:id="rId13"/>
    <p:sldId id="1297" r:id="rId14"/>
    <p:sldId id="1298" r:id="rId15"/>
    <p:sldId id="1295" r:id="rId16"/>
    <p:sldId id="1250" r:id="rId17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588" userDrawn="1">
          <p15:clr>
            <a:srgbClr val="A4A3A4"/>
          </p15:clr>
        </p15:guide>
        <p15:guide id="2" pos="144" userDrawn="1">
          <p15:clr>
            <a:srgbClr val="A4A3A4"/>
          </p15:clr>
        </p15:guide>
        <p15:guide id="3" orient="horz" pos="852" userDrawn="1">
          <p15:clr>
            <a:srgbClr val="A4A3A4"/>
          </p15:clr>
        </p15:guide>
      </p15:sldGuideLst>
    </p:ext>
    <p:ext uri="http://customooxmlschemas.google.com/">
      <go:slidesCustomData xmlns=""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r:id="rId220" roundtripDataSignature="AMtx7miWNY2LB4ETJwrL8F0N+EK9hEhqU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17D"/>
    <a:srgbClr val="223366"/>
    <a:srgbClr val="E8ECF8"/>
    <a:srgbClr val="C9D2ED"/>
    <a:srgbClr val="851910"/>
    <a:srgbClr val="0000FF"/>
    <a:srgbClr val="FFCD8C"/>
    <a:srgbClr val="9F5900"/>
    <a:srgbClr val="FF33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5384B79-7360-5AB9-DD75-8A808655C326}" v="3" dt="2024-03-18T09:31:49.711"/>
    <p1510:client id="{99C44797-0E56-F5AF-678D-7848B61E9AF5}" v="8" dt="2024-03-19T08:12:55.126"/>
    <p1510:client id="{A00404A6-CA5D-529F-E841-B3080AD8BC10}" v="1" dt="2024-03-18T13:45:15.59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77"/>
      </p:cViewPr>
      <p:guideLst>
        <p:guide orient="horz" pos="588"/>
        <p:guide pos="144"/>
        <p:guide orient="horz" pos="85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22" Type="http://schemas.openxmlformats.org/officeDocument/2006/relationships/viewProps" Target="view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21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20" Type="http://customschemas.google.com/relationships/presentationmetadata" Target="metadata"/><Relationship Id="rId225" Type="http://schemas.microsoft.com/office/2015/10/relationships/revisionInfo" Target="revisionInfo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10" Type="http://schemas.openxmlformats.org/officeDocument/2006/relationships/slide" Target="slides/slide5.xml"/><Relationship Id="rId22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3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3080257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b="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023E65BA-FB28-47C4-A217-44F00343302E}" type="slidenum">
              <a:rPr lang="en-US" sz="1400" b="0" strike="noStrike" spc="-1">
                <a:latin typeface="Times New Roman"/>
              </a:rPr>
              <a:t>1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369362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 dirty="0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218482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 dirty="0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48123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spc="-5">
                <a:solidFill>
                  <a:srgbClr val="223366"/>
                </a:solidFill>
              </a:rPr>
              <a:t>Thank You !!</a:t>
            </a:r>
            <a:endParaRPr lang="en-US" sz="1100" b="1" spc="-5">
              <a:solidFill>
                <a:srgbClr val="2233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4203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9207278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 dirty="0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0811687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 dirty="0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110891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 dirty="0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458256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 dirty="0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453239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 dirty="0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6671224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 dirty="0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880271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 dirty="0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0713428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23413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CF82D9E-CF8F-D821-0EF0-82F39D6875D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757799B1-BD81-4C27-AC39-14752E0AA9C5}" type="datetimeFigureOut">
              <a:rPr lang="en-IN" smtClean="0"/>
              <a:t>16-03-2025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23170A1-58D7-78F7-D58A-811ADFF737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A898F9-6042-211C-FE5E-E3195182B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46D0F184-99CC-4BD8-B5C7-8D3F468855F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397444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58AA64-E432-8D59-6526-E68F7AC80E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1D2085-944B-0B62-B557-11D0053DE1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741363"/>
            <a:ext cx="4629150" cy="36544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B889BD-8520-EE29-14ED-24E88F0C13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9AA8EC-BC22-DD8C-CC7C-5CD2AD69637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757799B1-BD81-4C27-AC39-14752E0AA9C5}" type="datetimeFigureOut">
              <a:rPr lang="en-IN" smtClean="0"/>
              <a:t>16-03-2025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7ED4E8-E1B9-BC44-48DF-EA2B09D992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28F55D-018D-571C-11FF-8F79FAAA5F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46D0F184-99CC-4BD8-B5C7-8D3F468855F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048996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8F3725-BD84-E963-3DD7-9EDA57001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A1B5E6C-B120-BDBD-A118-74E930F9532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741363"/>
            <a:ext cx="4629150" cy="36544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0ED917-6757-883A-86C3-14AFBCE31F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38C69D-33B2-26F1-3AFC-2A4C100F9E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757799B1-BD81-4C27-AC39-14752E0AA9C5}" type="datetimeFigureOut">
              <a:rPr lang="en-IN" smtClean="0"/>
              <a:t>16-03-2025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20A899-749A-96A6-52E3-5513E02E15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5EE06A-6BB2-C7F9-0A30-ECA5F64912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46D0F184-99CC-4BD8-B5C7-8D3F468855F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841278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D4C180-BF96-096D-0F74-E23F930958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A78D2F-2EAD-1FA2-9475-C228A7E9B4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914C92-1C92-C326-AE2B-EE64852E687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757799B1-BD81-4C27-AC39-14752E0AA9C5}" type="datetimeFigureOut">
              <a:rPr lang="en-IN" smtClean="0"/>
              <a:t>16-03-2025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2D40DF-8956-65BF-5B16-FCF84638A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E2B801-4415-647B-D7B8-398663FE2B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46D0F184-99CC-4BD8-B5C7-8D3F468855F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280878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C935E50-9753-5324-3CBE-2DB02823BA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4638"/>
            <a:ext cx="1971675" cy="4357687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596334F-1BF5-5B8C-3F90-84BF75B51B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4638"/>
            <a:ext cx="5762625" cy="4357687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37E210-CB85-84DD-090A-44C7C1797C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757799B1-BD81-4C27-AC39-14752E0AA9C5}" type="datetimeFigureOut">
              <a:rPr lang="en-IN" smtClean="0"/>
              <a:t>16-03-2025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46FBE5-BF73-7C52-C3DF-B06D7641EC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54D43C-F065-8BD6-C622-543D4321E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46D0F184-99CC-4BD8-B5C7-8D3F468855F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542617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378783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userDrawn="1">
  <p:cSld name="Title and 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718775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6EBA23-5FDD-5D7E-F6FC-E4A6A7F5FD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1DBF0E-B651-D205-69BC-E38929484D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14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5EAFE9-FEB4-90FA-7604-E71268E9BE4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757799B1-BD81-4C27-AC39-14752E0AA9C5}" type="datetimeFigureOut">
              <a:rPr lang="en-IN" smtClean="0"/>
              <a:t>16-03-2025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042C0C-D784-7894-6E7A-A3163E7BD2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7E244B-37C0-9DC6-22CD-EB660918FB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46D0F184-99CC-4BD8-B5C7-8D3F468855F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722969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5357B7-1A74-AE21-4231-6A3BD6FFAA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C8CC2F-5827-22D5-D0CD-6AB9F4163E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5C6FD5-C3C6-194C-CBBF-F099298904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757799B1-BD81-4C27-AC39-14752E0AA9C5}" type="datetimeFigureOut">
              <a:rPr lang="en-IN" smtClean="0"/>
              <a:t>16-03-2025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574B56-D685-4165-F13B-086D869C7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A53AD0-652A-8B63-B4F8-E64E7976E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46D0F184-99CC-4BD8-B5C7-8D3F468855F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603788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D8776-064D-C947-6F0A-07C1157DBB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700"/>
            <a:ext cx="7886700" cy="213995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97AF1F-1E9E-C1AB-35F2-7FCF85FEA1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1700"/>
            <a:ext cx="7886700" cy="11255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0203F7-4A67-44F8-1EBE-73C704B5F33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757799B1-BD81-4C27-AC39-14752E0AA9C5}" type="datetimeFigureOut">
              <a:rPr lang="en-IN" smtClean="0"/>
              <a:t>16-03-2025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2099F4-B0B6-A02C-D33D-42B8CF9C4F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63AEAC-197E-65FD-B921-6662926A1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46D0F184-99CC-4BD8-B5C7-8D3F468855F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909172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DC773-098A-371D-576C-4D005AAD10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1678A3-157A-338B-1D0E-5DEA10A095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70013"/>
            <a:ext cx="3867150" cy="32623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F0D3D6-28A0-B7DB-AA55-7E1AB265D8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370013"/>
            <a:ext cx="3867150" cy="32623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D759DB-2EFB-5AB8-F2C0-4594FD8EF79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757799B1-BD81-4C27-AC39-14752E0AA9C5}" type="datetimeFigureOut">
              <a:rPr lang="en-IN" smtClean="0"/>
              <a:t>16-03-2025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0AB47A-E9F3-E30E-4D25-BDB935FA99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F4B1E9-6E84-BC5A-9F68-AC8BD08A64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46D0F184-99CC-4BD8-B5C7-8D3F468855F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676816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11BC7-998D-6DF5-4AE4-39C9EA003C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86AF4A-23F2-79CA-C667-8C4F35BF57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260475"/>
            <a:ext cx="3868737" cy="61912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17276D-1914-7EB5-3698-A01774DF17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1879600"/>
            <a:ext cx="3868737" cy="27622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ACDF0B-5FBC-8A48-3967-A5A9B60BBE1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475"/>
            <a:ext cx="3887788" cy="61912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6AD8437-251D-CB33-46CE-F1B208C3DE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9600"/>
            <a:ext cx="3887788" cy="27622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43DB15A-3C4B-088C-31D9-9D7FADA411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757799B1-BD81-4C27-AC39-14752E0AA9C5}" type="datetimeFigureOut">
              <a:rPr lang="en-IN" smtClean="0"/>
              <a:t>16-03-2025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2FCD596-67EF-7A66-AED7-23CF46204A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D5DBB6-49F0-7026-4382-9F1CC71BD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46D0F184-99CC-4BD8-B5C7-8D3F468855F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448193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E66A4-83CF-94A2-2F9D-EB0EA91EF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96E68E2-F84C-3629-3FE2-83DD00EACA5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757799B1-BD81-4C27-AC39-14752E0AA9C5}" type="datetimeFigureOut">
              <a:rPr lang="en-IN" smtClean="0"/>
              <a:t>16-03-2025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4CCCF5-8802-F0B8-E635-C4316F70E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3F6E91-77AB-EEFA-9CDE-D8D369E6A5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46D0F184-99CC-4BD8-B5C7-8D3F468855F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429992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97B0C45-392E-206A-6503-A52CA087AB64}"/>
              </a:ext>
            </a:extLst>
          </p:cNvPr>
          <p:cNvSpPr/>
          <p:nvPr userDrawn="1"/>
        </p:nvSpPr>
        <p:spPr>
          <a:xfrm>
            <a:off x="0" y="122877"/>
            <a:ext cx="9144000" cy="467289"/>
          </a:xfrm>
          <a:prstGeom prst="rect">
            <a:avLst/>
          </a:prstGeom>
          <a:solidFill>
            <a:srgbClr val="223366"/>
          </a:solidFill>
          <a:ln>
            <a:solidFill>
              <a:srgbClr val="223366"/>
            </a:solidFill>
          </a:ln>
          <a:effectLst>
            <a:outerShdw blurRad="50800" dist="38100" dir="5400000" algn="ctr" rotWithShape="0">
              <a:schemeClr val="tx1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F9D9AD1-C7C2-FFF1-54BA-8514D18B8369}"/>
              </a:ext>
            </a:extLst>
          </p:cNvPr>
          <p:cNvSpPr/>
          <p:nvPr userDrawn="1"/>
        </p:nvSpPr>
        <p:spPr>
          <a:xfrm>
            <a:off x="0" y="4935061"/>
            <a:ext cx="9144000" cy="208439"/>
          </a:xfrm>
          <a:prstGeom prst="rect">
            <a:avLst/>
          </a:prstGeom>
          <a:solidFill>
            <a:srgbClr val="8519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759FAC2-2004-4EAC-FA79-8395FA9E5834}"/>
              </a:ext>
            </a:extLst>
          </p:cNvPr>
          <p:cNvSpPr/>
          <p:nvPr userDrawn="1"/>
        </p:nvSpPr>
        <p:spPr>
          <a:xfrm>
            <a:off x="7283428" y="62784"/>
            <a:ext cx="1109472" cy="584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oogle Shape;110;p4" descr="A close up of a sign&#10;&#10;Description automatically generated">
            <a:extLst>
              <a:ext uri="{FF2B5EF4-FFF2-40B4-BE49-F238E27FC236}">
                <a16:creationId xmlns:a16="http://schemas.microsoft.com/office/drawing/2014/main" id="{CE849A3B-BCF0-B774-F89E-81965C71F93E}"/>
              </a:ext>
            </a:extLst>
          </p:cNvPr>
          <p:cNvPicPr preferRelativeResize="0"/>
          <p:nvPr userDrawn="1"/>
        </p:nvPicPr>
        <p:blipFill rotWithShape="1">
          <a:blip r:embed="rId5">
            <a:alphaModFix/>
          </a:blip>
          <a:srcRect/>
          <a:stretch/>
        </p:blipFill>
        <p:spPr>
          <a:xfrm>
            <a:off x="7411959" y="234964"/>
            <a:ext cx="852410" cy="28495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964A484-2963-FBA3-E733-1A64254407DC}"/>
              </a:ext>
            </a:extLst>
          </p:cNvPr>
          <p:cNvSpPr txBox="1"/>
          <p:nvPr userDrawn="1"/>
        </p:nvSpPr>
        <p:spPr>
          <a:xfrm>
            <a:off x="138743" y="189386"/>
            <a:ext cx="34535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600" dirty="0">
                <a:solidFill>
                  <a:schemeClr val="bg1"/>
                </a:solidFill>
              </a:rPr>
              <a:t>Creating A Future-ready Workforce</a:t>
            </a: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7" r:id="rId1"/>
    <p:sldLayoutId id="2147483701" r:id="rId2"/>
    <p:sldLayoutId id="2147483714" r:id="rId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787261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7670BE75-ABC6-B8F8-14C2-4329F082BA10}"/>
              </a:ext>
            </a:extLst>
          </p:cNvPr>
          <p:cNvSpPr/>
          <p:nvPr/>
        </p:nvSpPr>
        <p:spPr>
          <a:xfrm>
            <a:off x="5044697" y="5066794"/>
            <a:ext cx="4122549" cy="161945"/>
          </a:xfrm>
          <a:prstGeom prst="rect">
            <a:avLst/>
          </a:prstGeom>
          <a:solidFill>
            <a:srgbClr val="8519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14A44FD-99EF-2386-CD7F-94CC9736D290}"/>
              </a:ext>
            </a:extLst>
          </p:cNvPr>
          <p:cNvSpPr/>
          <p:nvPr/>
        </p:nvSpPr>
        <p:spPr>
          <a:xfrm>
            <a:off x="6137328" y="122877"/>
            <a:ext cx="3006671" cy="467289"/>
          </a:xfrm>
          <a:prstGeom prst="rect">
            <a:avLst/>
          </a:prstGeom>
          <a:solidFill>
            <a:srgbClr val="223366"/>
          </a:solidFill>
          <a:ln>
            <a:solidFill>
              <a:srgbClr val="223366"/>
            </a:solidFill>
          </a:ln>
          <a:effectLst>
            <a:outerShdw blurRad="50800" dist="38100" dir="5400000" algn="ctr" rotWithShape="0">
              <a:schemeClr val="tx1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A person in a suit talking on a cell phone&#10;&#10;Description automatically generated">
            <a:extLst>
              <a:ext uri="{FF2B5EF4-FFF2-40B4-BE49-F238E27FC236}">
                <a16:creationId xmlns:a16="http://schemas.microsoft.com/office/drawing/2014/main" id="{5CFB3317-FBB6-E882-D2A0-9D6E7CF982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98" y="0"/>
            <a:ext cx="9144000" cy="51435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1520DAD-F8CC-E505-163A-1A40C1FCC226}"/>
              </a:ext>
            </a:extLst>
          </p:cNvPr>
          <p:cNvSpPr txBox="1"/>
          <p:nvPr/>
        </p:nvSpPr>
        <p:spPr>
          <a:xfrm>
            <a:off x="219934" y="983057"/>
            <a:ext cx="396523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161D23"/>
                </a:solidFill>
              </a:rPr>
              <a:t>NEXT GEN EMPLOYABILITY PROGRAM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C4CF228-26B3-09C5-44DF-CA8F345519C2}"/>
              </a:ext>
            </a:extLst>
          </p:cNvPr>
          <p:cNvSpPr/>
          <p:nvPr/>
        </p:nvSpPr>
        <p:spPr>
          <a:xfrm>
            <a:off x="338619" y="2452456"/>
            <a:ext cx="23461" cy="1124328"/>
          </a:xfrm>
          <a:prstGeom prst="rect">
            <a:avLst/>
          </a:prstGeom>
          <a:solidFill>
            <a:srgbClr val="851910"/>
          </a:solidFill>
          <a:ln>
            <a:solidFill>
              <a:srgbClr val="85191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54292D-CF71-BD6B-6494-F0C14CB8262D}"/>
              </a:ext>
            </a:extLst>
          </p:cNvPr>
          <p:cNvSpPr txBox="1"/>
          <p:nvPr/>
        </p:nvSpPr>
        <p:spPr>
          <a:xfrm>
            <a:off x="389183" y="2453126"/>
            <a:ext cx="27279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161D23"/>
                </a:solidFill>
              </a:rPr>
              <a:t>CREATING A FUTURE-READY WORKFORCE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E916418-C932-83FF-F890-E41BEED5285B}"/>
              </a:ext>
            </a:extLst>
          </p:cNvPr>
          <p:cNvSpPr/>
          <p:nvPr/>
        </p:nvSpPr>
        <p:spPr>
          <a:xfrm>
            <a:off x="7283428" y="62784"/>
            <a:ext cx="1109472" cy="584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Google Shape;110;p4" descr="A close up of a sign&#10;&#10;Description automatically generated">
            <a:extLst>
              <a:ext uri="{FF2B5EF4-FFF2-40B4-BE49-F238E27FC236}">
                <a16:creationId xmlns:a16="http://schemas.microsoft.com/office/drawing/2014/main" id="{69DAD0D2-2C07-BEEA-4C8D-0FC32AA5BDFD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411959" y="234964"/>
            <a:ext cx="852410" cy="284955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2909C0C7-360A-0B80-38D4-82EEF27C8CA1}"/>
              </a:ext>
            </a:extLst>
          </p:cNvPr>
          <p:cNvSpPr txBox="1"/>
          <p:nvPr/>
        </p:nvSpPr>
        <p:spPr>
          <a:xfrm>
            <a:off x="218705" y="3931116"/>
            <a:ext cx="133887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200" b="1" dirty="0">
                <a:solidFill>
                  <a:srgbClr val="161D23"/>
                </a:solidFill>
              </a:rPr>
              <a:t>Student Name :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16863D8-C016-5DAB-A496-2E7822EE5CC8}"/>
              </a:ext>
            </a:extLst>
          </p:cNvPr>
          <p:cNvSpPr txBox="1"/>
          <p:nvPr/>
        </p:nvSpPr>
        <p:spPr>
          <a:xfrm>
            <a:off x="5466719" y="4420857"/>
            <a:ext cx="133887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200" b="1" dirty="0">
                <a:solidFill>
                  <a:srgbClr val="161D23"/>
                </a:solidFill>
              </a:rPr>
              <a:t>College Name :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0D7A7F1-88E8-0735-5FF0-08C11362F157}"/>
              </a:ext>
            </a:extLst>
          </p:cNvPr>
          <p:cNvSpPr txBox="1"/>
          <p:nvPr/>
        </p:nvSpPr>
        <p:spPr>
          <a:xfrm>
            <a:off x="207099" y="4131286"/>
            <a:ext cx="2097486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200" dirty="0">
                <a:solidFill>
                  <a:srgbClr val="161D23"/>
                </a:solidFill>
              </a:rPr>
              <a:t>CHANDAN CHOUDHURY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B3A60C8-4356-D37F-0DDF-A39B87F184C1}"/>
              </a:ext>
            </a:extLst>
          </p:cNvPr>
          <p:cNvSpPr txBox="1"/>
          <p:nvPr/>
        </p:nvSpPr>
        <p:spPr>
          <a:xfrm>
            <a:off x="218705" y="4465385"/>
            <a:ext cx="133887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200" b="1" dirty="0">
                <a:solidFill>
                  <a:srgbClr val="161D23"/>
                </a:solidFill>
              </a:rPr>
              <a:t>Student ID :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52A72D2-9BA5-CD7D-B4C1-CFD904CD627D}"/>
              </a:ext>
            </a:extLst>
          </p:cNvPr>
          <p:cNvSpPr txBox="1"/>
          <p:nvPr/>
        </p:nvSpPr>
        <p:spPr>
          <a:xfrm>
            <a:off x="207099" y="4665555"/>
            <a:ext cx="2394277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200" dirty="0">
                <a:solidFill>
                  <a:srgbClr val="161D23"/>
                </a:solidFill>
              </a:rPr>
              <a:t>STU6769782a1039f1734965290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4E78094-5E7B-659F-FF09-871190F3DD5A}"/>
              </a:ext>
            </a:extLst>
          </p:cNvPr>
          <p:cNvSpPr txBox="1"/>
          <p:nvPr/>
        </p:nvSpPr>
        <p:spPr>
          <a:xfrm>
            <a:off x="5468585" y="4594446"/>
            <a:ext cx="3363181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600" b="0" i="0" dirty="0">
                <a:solidFill>
                  <a:schemeClr val="tx1"/>
                </a:solidFill>
                <a:effectLst/>
                <a:latin typeface="Google Sans"/>
              </a:rPr>
              <a:t>C. V. Raman Global University</a:t>
            </a:r>
            <a:endParaRPr lang="en-US" sz="12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D92B2FF-8614-61F9-FFA7-45E78700C2CC}"/>
              </a:ext>
            </a:extLst>
          </p:cNvPr>
          <p:cNvSpPr txBox="1"/>
          <p:nvPr/>
        </p:nvSpPr>
        <p:spPr>
          <a:xfrm>
            <a:off x="143933" y="683683"/>
            <a:ext cx="44280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1" dirty="0">
                <a:solidFill>
                  <a:srgbClr val="213163"/>
                </a:solidFill>
              </a:rPr>
              <a:t>Modelling &amp; Result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B7F6AB1-00E0-C56D-4BC6-78BBB15ACC7E}"/>
              </a:ext>
            </a:extLst>
          </p:cNvPr>
          <p:cNvSpPr/>
          <p:nvPr/>
        </p:nvSpPr>
        <p:spPr>
          <a:xfrm>
            <a:off x="143933" y="1167779"/>
            <a:ext cx="8933159" cy="3483567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892A85-8026-4AD7-3FD0-D219DBA7C4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722" y="1756862"/>
            <a:ext cx="4371278" cy="230539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06C38E6-D388-4B81-D0BC-C4B2D74701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8789" y="1756862"/>
            <a:ext cx="4330908" cy="245086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B77009D-839E-20AC-0532-9BEF025C9F99}"/>
              </a:ext>
            </a:extLst>
          </p:cNvPr>
          <p:cNvSpPr txBox="1"/>
          <p:nvPr/>
        </p:nvSpPr>
        <p:spPr>
          <a:xfrm>
            <a:off x="1833754" y="1479863"/>
            <a:ext cx="18646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 Campaign’s Page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E3102F9-3ACA-E009-AF3A-48CC26ABA622}"/>
              </a:ext>
            </a:extLst>
          </p:cNvPr>
          <p:cNvSpPr txBox="1"/>
          <p:nvPr/>
        </p:nvSpPr>
        <p:spPr>
          <a:xfrm>
            <a:off x="4728117" y="1297479"/>
            <a:ext cx="4125951" cy="459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Donation Page: Clicking on Donate now </a:t>
            </a: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Donation Form  Paytm Payment Gateway</a:t>
            </a:r>
            <a:endParaRPr 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88560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2C0F50E-3048-BEA6-6962-A48C023C0388}"/>
              </a:ext>
            </a:extLst>
          </p:cNvPr>
          <p:cNvSpPr txBox="1"/>
          <p:nvPr/>
        </p:nvSpPr>
        <p:spPr>
          <a:xfrm>
            <a:off x="143933" y="683683"/>
            <a:ext cx="44280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1" dirty="0">
                <a:solidFill>
                  <a:srgbClr val="213163"/>
                </a:solidFill>
              </a:rPr>
              <a:t>Conclusion</a:t>
            </a:r>
            <a:endParaRPr lang="en-IN" sz="1600" dirty="0">
              <a:solidFill>
                <a:srgbClr val="213163"/>
              </a:solidFill>
            </a:endParaRPr>
          </a:p>
        </p:txBody>
      </p:sp>
      <p:pic>
        <p:nvPicPr>
          <p:cNvPr id="2" name="Picture 1" descr="A pen and papers with check marks&#10;&#10;Description automatically generated">
            <a:extLst>
              <a:ext uri="{FF2B5EF4-FFF2-40B4-BE49-F238E27FC236}">
                <a16:creationId xmlns:a16="http://schemas.microsoft.com/office/drawing/2014/main" id="{911873D4-6E45-41A1-3B3A-557C66561E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" r="7" b="14"/>
          <a:stretch/>
        </p:blipFill>
        <p:spPr>
          <a:xfrm>
            <a:off x="4983480" y="1398625"/>
            <a:ext cx="3918617" cy="2893338"/>
          </a:xfrm>
          <a:prstGeom prst="rect">
            <a:avLst/>
          </a:prstGeom>
        </p:spPr>
      </p:pic>
      <p:sp>
        <p:nvSpPr>
          <p:cNvPr id="5" name="Rectangle 1">
            <a:extLst>
              <a:ext uri="{FF2B5EF4-FFF2-40B4-BE49-F238E27FC236}">
                <a16:creationId xmlns:a16="http://schemas.microsoft.com/office/drawing/2014/main" id="{8E73339D-089D-D3F5-349A-F0E6B571B0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902" y="683683"/>
            <a:ext cx="4665377" cy="42548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endParaRPr kumimoji="0" lang="en-US" altLang="en-US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marR="0" lvl="0" indent="-28575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This crowdfunding platform provides a seamless and secure way to support campaigns, ensuring transparency and ease of use. 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With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React.js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for frontend,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Express.js &amp; Node.js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for backend, and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MongoDB Atlas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for data storage, the system ensures a scalable and efficient architecture. 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Paytm payment gateway integration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for secure transactions.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This project demonstrates the power of modern web technologies in building a user-friendly and impactful crowdfunding solution. 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63212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close-up of a thank you card&#10;&#10;Description automatically generated">
            <a:extLst>
              <a:ext uri="{FF2B5EF4-FFF2-40B4-BE49-F238E27FC236}">
                <a16:creationId xmlns:a16="http://schemas.microsoft.com/office/drawing/2014/main" id="{A93903B1-E7A1-B168-DEC2-0635A4163F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710" t="21904" r="9339"/>
          <a:stretch/>
        </p:blipFill>
        <p:spPr>
          <a:xfrm>
            <a:off x="575375" y="402956"/>
            <a:ext cx="7993251" cy="4337588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CEE0173B-95AD-2DE9-9875-1230DDB2626C}"/>
              </a:ext>
            </a:extLst>
          </p:cNvPr>
          <p:cNvGrpSpPr/>
          <p:nvPr/>
        </p:nvGrpSpPr>
        <p:grpSpPr>
          <a:xfrm>
            <a:off x="3471621" y="3184902"/>
            <a:ext cx="2200759" cy="813661"/>
            <a:chOff x="3246895" y="3184902"/>
            <a:chExt cx="2200759" cy="813661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7DB8DC4F-8F3C-8864-0B3A-2CEA4109D402}"/>
                </a:ext>
              </a:extLst>
            </p:cNvPr>
            <p:cNvSpPr/>
            <p:nvPr/>
          </p:nvSpPr>
          <p:spPr>
            <a:xfrm>
              <a:off x="3246895" y="3184902"/>
              <a:ext cx="2200759" cy="813661"/>
            </a:xfrm>
            <a:prstGeom prst="roundRect">
              <a:avLst>
                <a:gd name="adj" fmla="val 12730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chemeClr val="tx2">
                  <a:lumMod val="25000"/>
                  <a:lumOff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pic>
          <p:nvPicPr>
            <p:cNvPr id="6" name="Picture 5" descr="A close up of a logo&#10;&#10;Description automatically generated">
              <a:extLst>
                <a:ext uri="{FF2B5EF4-FFF2-40B4-BE49-F238E27FC236}">
                  <a16:creationId xmlns:a16="http://schemas.microsoft.com/office/drawing/2014/main" id="{D1CBC941-B5EE-0296-38A5-2CB11104E0D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51416" y="3332885"/>
              <a:ext cx="1591717" cy="5176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443651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80D2C29E-66A5-D13B-1825-539B2100EB68}"/>
              </a:ext>
            </a:extLst>
          </p:cNvPr>
          <p:cNvGrpSpPr/>
          <p:nvPr/>
        </p:nvGrpSpPr>
        <p:grpSpPr>
          <a:xfrm>
            <a:off x="743919" y="1340601"/>
            <a:ext cx="7656162" cy="3161654"/>
            <a:chOff x="922150" y="1325103"/>
            <a:chExt cx="7656162" cy="3161654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FDDCC566-B000-7B3E-F778-C19DE993DFF5}"/>
                </a:ext>
              </a:extLst>
            </p:cNvPr>
            <p:cNvSpPr/>
            <p:nvPr/>
          </p:nvSpPr>
          <p:spPr>
            <a:xfrm>
              <a:off x="1376643" y="1571218"/>
              <a:ext cx="7201669" cy="2623250"/>
            </a:xfrm>
            <a:prstGeom prst="rect">
              <a:avLst/>
            </a:prstGeom>
            <a:solidFill>
              <a:srgbClr val="E8ECF8"/>
            </a:solidFill>
            <a:ln>
              <a:solidFill>
                <a:srgbClr val="22336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1640C382-94E9-1DDA-BE8A-521BEB626F59}"/>
                </a:ext>
              </a:extLst>
            </p:cNvPr>
            <p:cNvSpPr/>
            <p:nvPr/>
          </p:nvSpPr>
          <p:spPr>
            <a:xfrm>
              <a:off x="922150" y="1325103"/>
              <a:ext cx="697424" cy="3161654"/>
            </a:xfrm>
            <a:prstGeom prst="rect">
              <a:avLst/>
            </a:prstGeom>
            <a:solidFill>
              <a:srgbClr val="223366"/>
            </a:solidFill>
            <a:ln>
              <a:solidFill>
                <a:srgbClr val="22336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8B2F1D2-B3CD-47D4-C97B-3CE2F64AFC82}"/>
                </a:ext>
              </a:extLst>
            </p:cNvPr>
            <p:cNvSpPr txBox="1"/>
            <p:nvPr/>
          </p:nvSpPr>
          <p:spPr>
            <a:xfrm>
              <a:off x="2859380" y="1823109"/>
              <a:ext cx="4409149" cy="30777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spcBef>
                  <a:spcPct val="0"/>
                </a:spcBef>
              </a:pPr>
              <a:r>
                <a:rPr lang="en-US" sz="2000" b="1" dirty="0">
                  <a:solidFill>
                    <a:srgbClr val="223366"/>
                  </a:solidFill>
                  <a:latin typeface="Arial"/>
                  <a:cs typeface="Arial"/>
                </a:rPr>
                <a:t>CAPSTONE PROJECT SHOWCASE</a:t>
              </a:r>
            </a:p>
          </p:txBody>
        </p:sp>
        <p:sp>
          <p:nvSpPr>
            <p:cNvPr id="9" name="TextBox 7">
              <a:extLst>
                <a:ext uri="{FF2B5EF4-FFF2-40B4-BE49-F238E27FC236}">
                  <a16:creationId xmlns:a16="http://schemas.microsoft.com/office/drawing/2014/main" id="{9AF297CE-9F11-2600-2058-A27EC2B5D9D4}"/>
                </a:ext>
              </a:extLst>
            </p:cNvPr>
            <p:cNvSpPr txBox="1"/>
            <p:nvPr/>
          </p:nvSpPr>
          <p:spPr>
            <a:xfrm>
              <a:off x="1899598" y="3431892"/>
              <a:ext cx="6328712" cy="51232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1996"/>
                </a:lnSpc>
                <a:spcBef>
                  <a:spcPct val="0"/>
                </a:spcBef>
              </a:pPr>
              <a:r>
                <a:rPr lang="en-US" sz="1600" dirty="0">
                  <a:solidFill>
                    <a:schemeClr val="accent2">
                      <a:lumMod val="75000"/>
                    </a:schemeClr>
                  </a:solidFill>
                  <a:latin typeface="+mj-lt"/>
                </a:rPr>
                <a:t>Abstract | Problem Statement | Project Overview |</a:t>
              </a:r>
              <a:r>
                <a:rPr lang="en-US" sz="1600" dirty="0">
                  <a:solidFill>
                    <a:schemeClr val="accent2">
                      <a:lumMod val="75000"/>
                    </a:schemeClr>
                  </a:solidFill>
                  <a:latin typeface="+mj-lt"/>
                  <a:ea typeface="+mn-lt"/>
                  <a:cs typeface="Poppins"/>
                </a:rPr>
                <a:t> Proposed </a:t>
              </a:r>
              <a:r>
                <a:rPr lang="en-US" sz="1600" dirty="0">
                  <a:solidFill>
                    <a:schemeClr val="accent2">
                      <a:lumMod val="75000"/>
                    </a:schemeClr>
                  </a:solidFill>
                  <a:latin typeface="+mj-lt"/>
                  <a:ea typeface="+mn-lt"/>
                  <a:cs typeface="+mn-lt"/>
                </a:rPr>
                <a:t>Solution </a:t>
              </a:r>
              <a:r>
                <a:rPr lang="en-US" sz="1600" dirty="0">
                  <a:solidFill>
                    <a:schemeClr val="accent2">
                      <a:lumMod val="75000"/>
                    </a:schemeClr>
                  </a:solidFill>
                  <a:latin typeface="+mj-lt"/>
                </a:rPr>
                <a:t>| </a:t>
              </a:r>
              <a:r>
                <a:rPr lang="en-US" sz="1600" dirty="0">
                  <a:solidFill>
                    <a:schemeClr val="accent2">
                      <a:lumMod val="75000"/>
                    </a:schemeClr>
                  </a:solidFill>
                  <a:latin typeface="+mj-lt"/>
                  <a:ea typeface="+mn-lt"/>
                  <a:cs typeface="Poppins"/>
                </a:rPr>
                <a:t>Technology Used</a:t>
              </a:r>
              <a:r>
                <a:rPr lang="en-US" sz="1600" dirty="0">
                  <a:solidFill>
                    <a:schemeClr val="accent2">
                      <a:lumMod val="75000"/>
                    </a:schemeClr>
                  </a:solidFill>
                  <a:latin typeface="+mj-lt"/>
                </a:rPr>
                <a:t> | Modelling &amp; Results </a:t>
              </a:r>
              <a:r>
                <a:rPr lang="en-US" sz="1600" dirty="0">
                  <a:solidFill>
                    <a:schemeClr val="accent2">
                      <a:lumMod val="75000"/>
                    </a:schemeClr>
                  </a:solidFill>
                  <a:latin typeface="+mj-lt"/>
                  <a:ea typeface="+mn-lt"/>
                  <a:cs typeface="+mn-lt"/>
                </a:rPr>
                <a:t>| Conclusion | Q&amp;A</a:t>
              </a:r>
              <a:endParaRPr lang="en-US" sz="1600" dirty="0">
                <a:solidFill>
                  <a:schemeClr val="accent2">
                    <a:lumMod val="75000"/>
                  </a:schemeClr>
                </a:solidFill>
                <a:latin typeface="+mj-lt"/>
                <a:cs typeface="Poppins"/>
              </a:endParaRPr>
            </a:p>
          </p:txBody>
        </p:sp>
        <p:sp>
          <p:nvSpPr>
            <p:cNvPr id="8" name="TextBox 10">
              <a:extLst>
                <a:ext uri="{FF2B5EF4-FFF2-40B4-BE49-F238E27FC236}">
                  <a16:creationId xmlns:a16="http://schemas.microsoft.com/office/drawing/2014/main" id="{D4240D32-9BCC-D793-EF34-3F436C714765}"/>
                </a:ext>
              </a:extLst>
            </p:cNvPr>
            <p:cNvSpPr txBox="1"/>
            <p:nvPr/>
          </p:nvSpPr>
          <p:spPr>
            <a:xfrm>
              <a:off x="2402240" y="2534555"/>
              <a:ext cx="5323429" cy="49552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1996"/>
                </a:lnSpc>
                <a:spcBef>
                  <a:spcPct val="0"/>
                </a:spcBef>
              </a:pPr>
              <a:r>
                <a:rPr lang="en-US" sz="1600" dirty="0">
                  <a:latin typeface="+mj-lt"/>
                </a:rPr>
                <a:t>Project Title</a:t>
              </a:r>
            </a:p>
            <a:p>
              <a:pPr algn="ctr">
                <a:lnSpc>
                  <a:spcPts val="1996"/>
                </a:lnSpc>
                <a:spcBef>
                  <a:spcPct val="0"/>
                </a:spcBef>
              </a:pPr>
              <a:r>
                <a:rPr lang="en-US" sz="1600" b="1" dirty="0">
                  <a:latin typeface="+mj-lt"/>
                </a:rPr>
                <a:t> </a:t>
              </a:r>
              <a:endParaRPr lang="en-US" sz="1600" b="1" dirty="0">
                <a:latin typeface="+mj-lt"/>
                <a:cs typeface="Poppins"/>
              </a:endParaRPr>
            </a:p>
          </p:txBody>
        </p:sp>
      </p:grpSp>
      <p:sp>
        <p:nvSpPr>
          <p:cNvPr id="7" name="Rectangle 3">
            <a:extLst>
              <a:ext uri="{FF2B5EF4-FFF2-40B4-BE49-F238E27FC236}">
                <a16:creationId xmlns:a16="http://schemas.microsoft.com/office/drawing/2014/main" id="{37D16F55-274D-A70B-397C-7EB19C608B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21367" y="2797813"/>
            <a:ext cx="661817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Crowdfunding Platform with React and ExpressJS Framework (P1)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21102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E3A995-569D-073F-9467-C96E076827FA}"/>
              </a:ext>
            </a:extLst>
          </p:cNvPr>
          <p:cNvSpPr txBox="1"/>
          <p:nvPr/>
        </p:nvSpPr>
        <p:spPr>
          <a:xfrm>
            <a:off x="143933" y="683683"/>
            <a:ext cx="44280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1" dirty="0">
                <a:solidFill>
                  <a:srgbClr val="213163"/>
                </a:solidFill>
              </a:rPr>
              <a:t>Abstract</a:t>
            </a:r>
            <a:endParaRPr lang="en-IN" sz="1600" dirty="0">
              <a:solidFill>
                <a:srgbClr val="213163"/>
              </a:solidFill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726C2F8-3E16-2C0C-B71C-BDFE7C703F1C}"/>
              </a:ext>
            </a:extLst>
          </p:cNvPr>
          <p:cNvGrpSpPr/>
          <p:nvPr/>
        </p:nvGrpSpPr>
        <p:grpSpPr>
          <a:xfrm>
            <a:off x="735884" y="1338243"/>
            <a:ext cx="7719937" cy="3323608"/>
            <a:chOff x="712031" y="1234880"/>
            <a:chExt cx="7719937" cy="3323608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465A22E0-5D6D-1B1A-F09A-169A2C2E55D1}"/>
                </a:ext>
              </a:extLst>
            </p:cNvPr>
            <p:cNvGrpSpPr/>
            <p:nvPr/>
          </p:nvGrpSpPr>
          <p:grpSpPr>
            <a:xfrm>
              <a:off x="712031" y="1234880"/>
              <a:ext cx="7719937" cy="643467"/>
              <a:chOff x="712031" y="1234880"/>
              <a:chExt cx="7719937" cy="643467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992A4C9-DAB8-80D3-B09E-07655DAEBB65}"/>
                  </a:ext>
                </a:extLst>
              </p:cNvPr>
              <p:cNvSpPr/>
              <p:nvPr/>
            </p:nvSpPr>
            <p:spPr>
              <a:xfrm>
                <a:off x="1372430" y="1234880"/>
                <a:ext cx="7059538" cy="643466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127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marL="91440" algn="just"/>
                <a:r>
                  <a:rPr lang="en-US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Crowdfunding Platform with React and ExpressJS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a web-based solution designed to facilitate secure and transparent fundraising for various causes, enabling users to create and manage campaigns seamlessly.</a:t>
                </a:r>
                <a:endParaRPr lang="en-US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37A0F124-FCC7-043A-F32C-33314AB146BD}"/>
                  </a:ext>
                </a:extLst>
              </p:cNvPr>
              <p:cNvSpPr/>
              <p:nvPr/>
            </p:nvSpPr>
            <p:spPr>
              <a:xfrm>
                <a:off x="712031" y="1234880"/>
                <a:ext cx="677333" cy="643467"/>
              </a:xfrm>
              <a:prstGeom prst="roundRect">
                <a:avLst/>
              </a:prstGeom>
              <a:solidFill>
                <a:schemeClr val="accent5">
                  <a:lumMod val="75000"/>
                </a:schemeClr>
              </a:solidFill>
              <a:ln w="12700">
                <a:solidFill>
                  <a:srgbClr val="00717D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/>
                <a:r>
                  <a:rPr lang="en-US"/>
                  <a:t>1</a:t>
                </a:r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437AEA5F-38C7-2EAC-B55A-A52C642C7997}"/>
                </a:ext>
              </a:extLst>
            </p:cNvPr>
            <p:cNvGrpSpPr/>
            <p:nvPr/>
          </p:nvGrpSpPr>
          <p:grpSpPr>
            <a:xfrm>
              <a:off x="712031" y="2128260"/>
              <a:ext cx="7719937" cy="643467"/>
              <a:chOff x="712031" y="1974905"/>
              <a:chExt cx="7719937" cy="643467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F0874972-970E-AB20-28FF-DE51D45409C5}"/>
                  </a:ext>
                </a:extLst>
              </p:cNvPr>
              <p:cNvSpPr/>
              <p:nvPr/>
            </p:nvSpPr>
            <p:spPr>
              <a:xfrm>
                <a:off x="1372430" y="1974905"/>
                <a:ext cx="7059538" cy="643466"/>
              </a:xfrm>
              <a:prstGeom prst="rect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  <a:ln w="12700">
                <a:solidFill>
                  <a:schemeClr val="bg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marL="91440" algn="just"/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platform features a </a:t>
                </a:r>
                <a:r>
                  <a:rPr lang="en-US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React.js frontend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for an intuitive user experience, while the </a:t>
                </a:r>
                <a:r>
                  <a:rPr lang="en-US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Express.js and MongoDB backend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ensures secure data handling and efficient campaign management.</a:t>
                </a:r>
                <a:endParaRPr lang="en-US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A7560D0E-33BB-8564-4F1A-5B42E2343E74}"/>
                  </a:ext>
                </a:extLst>
              </p:cNvPr>
              <p:cNvSpPr/>
              <p:nvPr/>
            </p:nvSpPr>
            <p:spPr>
              <a:xfrm>
                <a:off x="712031" y="1974905"/>
                <a:ext cx="677333" cy="643467"/>
              </a:xfrm>
              <a:prstGeom prst="roundRect">
                <a:avLst/>
              </a:prstGeom>
              <a:solidFill>
                <a:schemeClr val="bg2">
                  <a:lumMod val="75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/>
                <a:r>
                  <a:rPr lang="en-US" dirty="0"/>
                  <a:t>2</a:t>
                </a:r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86049283-7CB4-2083-CE02-53D7ACA583B3}"/>
                </a:ext>
              </a:extLst>
            </p:cNvPr>
            <p:cNvGrpSpPr/>
            <p:nvPr/>
          </p:nvGrpSpPr>
          <p:grpSpPr>
            <a:xfrm>
              <a:off x="712031" y="3021640"/>
              <a:ext cx="7719937" cy="643467"/>
              <a:chOff x="712031" y="2737676"/>
              <a:chExt cx="7719937" cy="643467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789435FA-EFC7-1B3A-6F80-B45135BCF4A8}"/>
                  </a:ext>
                </a:extLst>
              </p:cNvPr>
              <p:cNvSpPr/>
              <p:nvPr/>
            </p:nvSpPr>
            <p:spPr>
              <a:xfrm>
                <a:off x="1372430" y="2737676"/>
                <a:ext cx="7059538" cy="643466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127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marL="91440" algn="just"/>
                <a:r>
                  <a:rPr lang="en-US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Key functionalities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include campaign creation, donation processing, real-time updates, admin dashboard for managing funds, and user authentication for secure transactions.</a:t>
                </a:r>
                <a:endParaRPr lang="en-US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" name="Rectangle: Rounded Corners 20">
                <a:extLst>
                  <a:ext uri="{FF2B5EF4-FFF2-40B4-BE49-F238E27FC236}">
                    <a16:creationId xmlns:a16="http://schemas.microsoft.com/office/drawing/2014/main" id="{9A3D3CC1-3E19-CE2E-3B8B-3365B8B567CE}"/>
                  </a:ext>
                </a:extLst>
              </p:cNvPr>
              <p:cNvSpPr/>
              <p:nvPr/>
            </p:nvSpPr>
            <p:spPr>
              <a:xfrm>
                <a:off x="712031" y="2737676"/>
                <a:ext cx="677333" cy="643467"/>
              </a:xfrm>
              <a:prstGeom prst="roundRect">
                <a:avLst/>
              </a:prstGeom>
              <a:solidFill>
                <a:schemeClr val="accent5">
                  <a:lumMod val="75000"/>
                </a:schemeClr>
              </a:solidFill>
              <a:ln w="12700">
                <a:solidFill>
                  <a:srgbClr val="00717D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/>
                <a:r>
                  <a:rPr lang="en-US" dirty="0"/>
                  <a:t>3</a:t>
                </a:r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C1242A9F-48C4-1D0E-E275-B12238388CD4}"/>
                </a:ext>
              </a:extLst>
            </p:cNvPr>
            <p:cNvGrpSpPr/>
            <p:nvPr/>
          </p:nvGrpSpPr>
          <p:grpSpPr>
            <a:xfrm>
              <a:off x="712031" y="3915021"/>
              <a:ext cx="7719937" cy="643467"/>
              <a:chOff x="712031" y="3477701"/>
              <a:chExt cx="7719937" cy="643467"/>
            </a:xfrm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90E1A962-5B8D-A408-D117-8F43055D9FCC}"/>
                  </a:ext>
                </a:extLst>
              </p:cNvPr>
              <p:cNvSpPr/>
              <p:nvPr/>
            </p:nvSpPr>
            <p:spPr>
              <a:xfrm>
                <a:off x="1372430" y="3477701"/>
                <a:ext cx="7059538" cy="643466"/>
              </a:xfrm>
              <a:prstGeom prst="rect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  <a:ln w="12700">
                <a:solidFill>
                  <a:schemeClr val="bg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marL="91440" algn="just"/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This project aims to </a:t>
                </a:r>
                <a:r>
                  <a:rPr lang="en-US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enhance accessibility, trust, and efficiency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in online fundraising by providing a robust and scalable solution for individuals and organizations.</a:t>
                </a:r>
                <a:endParaRPr lang="en-US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" name="Rectangle: Rounded Corners 23">
                <a:extLst>
                  <a:ext uri="{FF2B5EF4-FFF2-40B4-BE49-F238E27FC236}">
                    <a16:creationId xmlns:a16="http://schemas.microsoft.com/office/drawing/2014/main" id="{0A3666D9-36DA-372B-D0E2-7F7A22FBF3A6}"/>
                  </a:ext>
                </a:extLst>
              </p:cNvPr>
              <p:cNvSpPr/>
              <p:nvPr/>
            </p:nvSpPr>
            <p:spPr>
              <a:xfrm>
                <a:off x="712031" y="3477701"/>
                <a:ext cx="677333" cy="643467"/>
              </a:xfrm>
              <a:prstGeom prst="roundRect">
                <a:avLst/>
              </a:prstGeom>
              <a:solidFill>
                <a:schemeClr val="bg2">
                  <a:lumMod val="75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/>
                <a:r>
                  <a:rPr lang="en-US" dirty="0"/>
                  <a:t>4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855227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091B843F-6928-3290-2287-5FA1F531B685}"/>
              </a:ext>
            </a:extLst>
          </p:cNvPr>
          <p:cNvSpPr txBox="1"/>
          <p:nvPr/>
        </p:nvSpPr>
        <p:spPr>
          <a:xfrm>
            <a:off x="142495" y="1284891"/>
            <a:ext cx="512088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Crowdfunding is a vital tool for individuals, startups, and organizations to raise funds for various causes, yet existing platforms often suffer from high transaction fees, lack of transparency, and limited accessibility.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project aims to address these challenges by developing a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secure, transparent, and user-friendly crowdfunding platform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that enables users to:</a:t>
            </a:r>
          </a:p>
          <a:p>
            <a:pPr algn="just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spcAft>
                <a:spcPts val="800"/>
              </a:spcAft>
              <a:buFont typeface="Wingdings" panose="05000000000000000000" pitchFamily="2" charset="2"/>
              <a:buChar char="Ø"/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87AFAD5-578C-DC2D-F127-90FF4287354D}"/>
              </a:ext>
            </a:extLst>
          </p:cNvPr>
          <p:cNvSpPr txBox="1"/>
          <p:nvPr/>
        </p:nvSpPr>
        <p:spPr>
          <a:xfrm>
            <a:off x="143933" y="683683"/>
            <a:ext cx="44280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1" dirty="0">
                <a:solidFill>
                  <a:srgbClr val="213163"/>
                </a:solidFill>
              </a:rPr>
              <a:t>Problem Statement</a:t>
            </a:r>
            <a:endParaRPr lang="en-IN" sz="1600" dirty="0">
              <a:solidFill>
                <a:srgbClr val="213163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28E85CD-DF89-87DD-6181-DCDD73B5625F}"/>
              </a:ext>
            </a:extLst>
          </p:cNvPr>
          <p:cNvGrpSpPr/>
          <p:nvPr/>
        </p:nvGrpSpPr>
        <p:grpSpPr>
          <a:xfrm>
            <a:off x="5699883" y="1288468"/>
            <a:ext cx="3189304" cy="2766856"/>
            <a:chOff x="4578211" y="760307"/>
            <a:chExt cx="4510006" cy="3741355"/>
          </a:xfrm>
        </p:grpSpPr>
        <p:pic>
          <p:nvPicPr>
            <p:cNvPr id="4" name="Picture 3" descr="A purple question mark with gears&#10;&#10;Description automatically generated">
              <a:extLst>
                <a:ext uri="{FF2B5EF4-FFF2-40B4-BE49-F238E27FC236}">
                  <a16:creationId xmlns:a16="http://schemas.microsoft.com/office/drawing/2014/main" id="{044B050F-754C-A956-97C8-EFB6B19ABE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1111" t="10028" r="10940" b="11567"/>
            <a:stretch/>
          </p:blipFill>
          <p:spPr>
            <a:xfrm>
              <a:off x="5486396" y="760307"/>
              <a:ext cx="3601821" cy="3622886"/>
            </a:xfrm>
            <a:prstGeom prst="rect">
              <a:avLst/>
            </a:prstGeom>
          </p:spPr>
        </p:pic>
        <p:pic>
          <p:nvPicPr>
            <p:cNvPr id="5" name="Picture 4" descr="Businessman with clipboard">
              <a:extLst>
                <a:ext uri="{FF2B5EF4-FFF2-40B4-BE49-F238E27FC236}">
                  <a16:creationId xmlns:a16="http://schemas.microsoft.com/office/drawing/2014/main" id="{82A80360-DC75-55F1-A1A2-BDCADC404B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46"/>
            <a:stretch/>
          </p:blipFill>
          <p:spPr>
            <a:xfrm>
              <a:off x="4578211" y="2188308"/>
              <a:ext cx="2340981" cy="2313354"/>
            </a:xfrm>
            <a:prstGeom prst="rect">
              <a:avLst/>
            </a:prstGeom>
          </p:spPr>
        </p:pic>
      </p:grpSp>
      <p:sp>
        <p:nvSpPr>
          <p:cNvPr id="7" name="Rectangle 2">
            <a:extLst>
              <a:ext uri="{FF2B5EF4-FFF2-40B4-BE49-F238E27FC236}">
                <a16:creationId xmlns:a16="http://schemas.microsoft.com/office/drawing/2014/main" id="{A337D6EC-A66A-B55C-5D72-CA71D220F7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2881" y="2879530"/>
            <a:ext cx="5172920" cy="16694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Create and manage campaigns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easily. 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Track donations in real-time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for transparency. 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Ensure secure payments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with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Paytm integration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Use a modern tech stack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with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React, ExpressJS, and MongoDB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for scalability. </a:t>
            </a:r>
          </a:p>
        </p:txBody>
      </p:sp>
    </p:spTree>
    <p:extLst>
      <p:ext uri="{BB962C8B-B14F-4D97-AF65-F5344CB8AC3E}">
        <p14:creationId xmlns:p14="http://schemas.microsoft.com/office/powerpoint/2010/main" val="27460435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D5078D-F8F7-912B-4E9C-BED71500ACC2}"/>
              </a:ext>
            </a:extLst>
          </p:cNvPr>
          <p:cNvSpPr txBox="1"/>
          <p:nvPr/>
        </p:nvSpPr>
        <p:spPr>
          <a:xfrm>
            <a:off x="143933" y="683683"/>
            <a:ext cx="44280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1" dirty="0">
                <a:solidFill>
                  <a:srgbClr val="213163"/>
                </a:solidFill>
              </a:rPr>
              <a:t>Project Overview</a:t>
            </a:r>
            <a:endParaRPr lang="en-IN" sz="1600" dirty="0">
              <a:solidFill>
                <a:srgbClr val="213163"/>
              </a:solidFill>
            </a:endParaRPr>
          </a:p>
        </p:txBody>
      </p:sp>
      <p:pic>
        <p:nvPicPr>
          <p:cNvPr id="5" name="Picture 4" descr="Person writing on whiteboard">
            <a:extLst>
              <a:ext uri="{FF2B5EF4-FFF2-40B4-BE49-F238E27FC236}">
                <a16:creationId xmlns:a16="http://schemas.microsoft.com/office/drawing/2014/main" id="{6858EAD1-D312-BBBA-4C50-43B9E76BB53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8"/>
          <a:stretch/>
        </p:blipFill>
        <p:spPr>
          <a:xfrm>
            <a:off x="5419077" y="1360299"/>
            <a:ext cx="3453703" cy="2747189"/>
          </a:xfrm>
          <a:prstGeom prst="rect">
            <a:avLst/>
          </a:prstGeom>
        </p:spPr>
      </p:pic>
      <p:sp>
        <p:nvSpPr>
          <p:cNvPr id="11" name="Rectangle 5">
            <a:extLst>
              <a:ext uri="{FF2B5EF4-FFF2-40B4-BE49-F238E27FC236}">
                <a16:creationId xmlns:a16="http://schemas.microsoft.com/office/drawing/2014/main" id="{FB4A81BB-CEC8-2D25-0298-FF63AD5299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3933" y="1014543"/>
            <a:ext cx="5146943" cy="3608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marR="0" lvl="0" indent="-28575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crowdfunding platform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built with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React (Frontend)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ExpressJS (Backend)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using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MongoDB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for data storage. 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Users can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create, manage, and contribute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to campaigns securely. 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Admin dashboard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for monitoring campaigns and donations. 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Real-time tracking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of funds raised for transparency. 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Paytm integration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for seamless payment processing. 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Secure authentication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with JWT for admin login. 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User-friendly interface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with responsive design. 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51917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F61A928-5A2D-C5DF-2F01-079C34A75432}"/>
              </a:ext>
            </a:extLst>
          </p:cNvPr>
          <p:cNvSpPr txBox="1"/>
          <p:nvPr/>
        </p:nvSpPr>
        <p:spPr>
          <a:xfrm>
            <a:off x="143933" y="683683"/>
            <a:ext cx="44280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1" dirty="0">
                <a:solidFill>
                  <a:srgbClr val="213163"/>
                </a:solidFill>
              </a:rPr>
              <a:t>Proposed Solution</a:t>
            </a:r>
            <a:endParaRPr lang="en-IN" sz="1600" dirty="0">
              <a:solidFill>
                <a:srgbClr val="213163"/>
              </a:solidFill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2C0A7F8C-E18F-17B9-EF02-B5B29E7391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3933" y="1033430"/>
            <a:ext cx="8490655" cy="38641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sz="13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Frontend Implementation (React.js)</a:t>
            </a:r>
            <a:endParaRPr kumimoji="0" lang="en-US" altLang="en-US" sz="13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Built using </a:t>
            </a:r>
            <a:r>
              <a:rPr kumimoji="0" lang="en-US" altLang="en-US" sz="13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React.js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for a dynamic and responsive user interface. 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Utilized </a:t>
            </a:r>
            <a:r>
              <a:rPr kumimoji="0" lang="en-US" altLang="en-US" sz="13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React Router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for seamless navigation between pages. 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Integrated </a:t>
            </a:r>
            <a:r>
              <a:rPr kumimoji="0" lang="en-US" altLang="en-US" sz="13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state management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for handling user interactions and campaign data. 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sz="13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Backend Development (Express.js &amp; Node.js)</a:t>
            </a:r>
            <a:endParaRPr kumimoji="0" lang="en-US" altLang="en-US" sz="13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Developed with </a:t>
            </a:r>
            <a:r>
              <a:rPr kumimoji="0" lang="en-US" altLang="en-US" sz="13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Express.js and Node.js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to handle API requests efficiently. 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Implemented </a:t>
            </a:r>
            <a:r>
              <a:rPr kumimoji="0" lang="en-US" altLang="en-US" sz="13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RESTful APIs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for campaign management, user authentication, and donation processing. 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Used </a:t>
            </a:r>
            <a:r>
              <a:rPr kumimoji="0" lang="en-US" altLang="en-US" sz="13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JWT-based authentication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to secure admin and user logins. 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sz="13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Database (MongoDB Atlas)</a:t>
            </a:r>
            <a:endParaRPr kumimoji="0" lang="en-US" altLang="en-US" sz="13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Hosted on </a:t>
            </a:r>
            <a:r>
              <a:rPr kumimoji="0" lang="en-US" altLang="en-US" sz="13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MongoDB Atlas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for scalable and cloud-based data storage. 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Structured data using </a:t>
            </a:r>
            <a:r>
              <a:rPr kumimoji="0" lang="en-US" altLang="en-US" sz="13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Mongoose models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for campaigns, users, and transactions. 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sz="13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Payment Gateway Integration </a:t>
            </a:r>
            <a:endParaRPr kumimoji="0" lang="en-US" altLang="en-US" sz="13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3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Paytm integration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for seamless and secure online payments. 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Transaction details stored and managed for transparency and accountability. 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sz="13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Additional Features</a:t>
            </a:r>
            <a:endParaRPr kumimoji="0" lang="en-US" altLang="en-US" sz="13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3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Admin Dashboard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for monitoring donations and managing campaigns. 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3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Real-time donation tracking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to show the latest contributions. 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3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Secure and scalable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system designed to handle large user interactions efficiently. 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endParaRPr kumimoji="0" lang="en-US" altLang="en-US" sz="13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12002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96CA3F3-3D59-0BCC-5AFC-FB31E62203CC}"/>
              </a:ext>
            </a:extLst>
          </p:cNvPr>
          <p:cNvSpPr txBox="1"/>
          <p:nvPr/>
        </p:nvSpPr>
        <p:spPr>
          <a:xfrm>
            <a:off x="143933" y="683683"/>
            <a:ext cx="44280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1" dirty="0">
                <a:solidFill>
                  <a:srgbClr val="213163"/>
                </a:solidFill>
              </a:rPr>
              <a:t>Technology used</a:t>
            </a:r>
            <a:endParaRPr lang="en-IN" sz="1600" dirty="0">
              <a:solidFill>
                <a:srgbClr val="213163"/>
              </a:solidFill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A8A9C528-8F32-CEE3-49CB-2A9E462DF8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3933" y="1022237"/>
            <a:ext cx="8464808" cy="3608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Frontend: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Built using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React.js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for a dynamic user interface,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React Router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for navigation, and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CSS Modules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for styling. 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Backend: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Developed with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Node.js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Express.js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to handle API requests efficiently.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JWT (JSON Web Token)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is used for secure authentication and session management. 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Database: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MongoDB Atlas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is used as a cloud database, with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Mongoose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to define and manage data models. 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API &amp; Security: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CORS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is enabled for cross-origin requests,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Body-parser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processes incoming requests, and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Bcrypt.js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ensures encrypted password storage. 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Payment Integration: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Integrate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Paytm Payment Gateway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for secure and seamless donation transactions. 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Development &amp; Deployment: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APIs tested using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Postman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version control managed through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GitHub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frontend planned to host on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Vercel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and backend deployment planned on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Railway/Render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65E8509-B4A9-95AC-93C7-52F07EB6D38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34687"/>
          <a:stretch/>
        </p:blipFill>
        <p:spPr>
          <a:xfrm>
            <a:off x="7025268" y="4270951"/>
            <a:ext cx="2118732" cy="600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1305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94080DE-03F5-1FE4-A922-15490146EBB6}"/>
              </a:ext>
            </a:extLst>
          </p:cNvPr>
          <p:cNvSpPr txBox="1"/>
          <p:nvPr/>
        </p:nvSpPr>
        <p:spPr>
          <a:xfrm>
            <a:off x="143933" y="683683"/>
            <a:ext cx="44280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1" dirty="0">
                <a:solidFill>
                  <a:srgbClr val="213163"/>
                </a:solidFill>
              </a:rPr>
              <a:t>Modelling &amp; Result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FA9338F-AACC-33B6-0BE4-39F9AFBABE18}"/>
              </a:ext>
            </a:extLst>
          </p:cNvPr>
          <p:cNvSpPr/>
          <p:nvPr/>
        </p:nvSpPr>
        <p:spPr>
          <a:xfrm>
            <a:off x="143933" y="1243419"/>
            <a:ext cx="8856133" cy="3483567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740C8A5-7D0E-0376-22D6-7F96427479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933" y="1786692"/>
            <a:ext cx="4643657" cy="252628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CB12E13-B9B3-63BC-E7FA-A67F0E3A19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0584" y="1786692"/>
            <a:ext cx="3906487" cy="252628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3BA8D3B-5CC9-64E0-FD59-9D5A69D36EF0}"/>
              </a:ext>
            </a:extLst>
          </p:cNvPr>
          <p:cNvSpPr txBox="1"/>
          <p:nvPr/>
        </p:nvSpPr>
        <p:spPr>
          <a:xfrm>
            <a:off x="1897049" y="1509693"/>
            <a:ext cx="11374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Home Page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948F2DB-4F07-EE25-0BFC-C5E2F1610E5F}"/>
              </a:ext>
            </a:extLst>
          </p:cNvPr>
          <p:cNvSpPr txBox="1"/>
          <p:nvPr/>
        </p:nvSpPr>
        <p:spPr>
          <a:xfrm>
            <a:off x="6325115" y="1509693"/>
            <a:ext cx="15402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Admin Login Page</a:t>
            </a:r>
          </a:p>
        </p:txBody>
      </p:sp>
    </p:spTree>
    <p:extLst>
      <p:ext uri="{BB962C8B-B14F-4D97-AF65-F5344CB8AC3E}">
        <p14:creationId xmlns:p14="http://schemas.microsoft.com/office/powerpoint/2010/main" val="31047661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18DFCAA-8D98-0AFB-A760-3AD42E799105}"/>
              </a:ext>
            </a:extLst>
          </p:cNvPr>
          <p:cNvSpPr txBox="1"/>
          <p:nvPr/>
        </p:nvSpPr>
        <p:spPr>
          <a:xfrm>
            <a:off x="143933" y="683683"/>
            <a:ext cx="44280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1" dirty="0">
                <a:solidFill>
                  <a:srgbClr val="213163"/>
                </a:solidFill>
              </a:rPr>
              <a:t>Modelling &amp; Result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EB6817C-45F9-AD85-58BC-71A72E68826B}"/>
              </a:ext>
            </a:extLst>
          </p:cNvPr>
          <p:cNvSpPr/>
          <p:nvPr/>
        </p:nvSpPr>
        <p:spPr>
          <a:xfrm>
            <a:off x="259944" y="1258287"/>
            <a:ext cx="8661032" cy="3544172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CFB667-BF79-DDE0-A999-C627F8D87F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234" y="1258287"/>
            <a:ext cx="3888060" cy="14265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DDCF94A-B5F8-62E3-9CF3-C7725DB350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792" y="2894069"/>
            <a:ext cx="3771489" cy="185433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9F67CBB-7A01-123F-892E-AAC40F103C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2045" y="1258287"/>
            <a:ext cx="4238931" cy="197556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7D72A9F-03E9-BD5F-7A86-AC12589FCF37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16428"/>
          <a:stretch/>
        </p:blipFill>
        <p:spPr>
          <a:xfrm>
            <a:off x="4750998" y="3233854"/>
            <a:ext cx="4005210" cy="15957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16995EB-8BAA-2B2A-A99D-C412659D974F}"/>
              </a:ext>
            </a:extLst>
          </p:cNvPr>
          <p:cNvSpPr txBox="1"/>
          <p:nvPr/>
        </p:nvSpPr>
        <p:spPr>
          <a:xfrm>
            <a:off x="529167" y="981288"/>
            <a:ext cx="367112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Admin Dashboard &amp; New Campaign Creation Page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E6294FC-27C0-388E-98CA-82317FE686A3}"/>
              </a:ext>
            </a:extLst>
          </p:cNvPr>
          <p:cNvSpPr txBox="1"/>
          <p:nvPr/>
        </p:nvSpPr>
        <p:spPr>
          <a:xfrm>
            <a:off x="6233985" y="977257"/>
            <a:ext cx="113505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0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Contact Us Page</a:t>
            </a:r>
          </a:p>
        </p:txBody>
      </p:sp>
    </p:spTree>
    <p:extLst>
      <p:ext uri="{BB962C8B-B14F-4D97-AF65-F5344CB8AC3E}">
        <p14:creationId xmlns:p14="http://schemas.microsoft.com/office/powerpoint/2010/main" val="677830133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F1872188ABCFC48BECA6C87E8AC3285" ma:contentTypeVersion="15" ma:contentTypeDescription="Create a new document." ma:contentTypeScope="" ma:versionID="7670618c03e54fbae4a17ecb2d0ed10f">
  <xsd:schema xmlns:xsd="http://www.w3.org/2001/XMLSchema" xmlns:xs="http://www.w3.org/2001/XMLSchema" xmlns:p="http://schemas.microsoft.com/office/2006/metadata/properties" xmlns:ns3="9162bd5b-4ed9-4da3-b376-05204580ba3f" xmlns:ns4="c0fa2617-96bd-425d-8578-e93563fe37c5" targetNamespace="http://schemas.microsoft.com/office/2006/metadata/properties" ma:root="true" ma:fieldsID="3d63de1c5a217044e31e0c8b260d3d71" ns3:_="" ns4:_="">
    <xsd:import namespace="9162bd5b-4ed9-4da3-b376-05204580ba3f"/>
    <xsd:import namespace="c0fa2617-96bd-425d-8578-e93563fe37c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3:MediaServiceDateTaken" minOccurs="0"/>
                <xsd:element ref="ns3:MediaLengthInSeconds" minOccurs="0"/>
                <xsd:element ref="ns3:MediaServiceLocation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162bd5b-4ed9-4da3-b376-05204580ba3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9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MediaServiceLocation" ma:index="21" nillable="true" ma:displayName="Location" ma:internalName="MediaServiceLocation" ma:readOnly="true">
      <xsd:simpleType>
        <xsd:restriction base="dms:Text"/>
      </xsd:simpleType>
    </xsd:element>
    <xsd:element name="_activity" ma:index="22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fa2617-96bd-425d-8578-e93563fe37c5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9162bd5b-4ed9-4da3-b376-05204580ba3f" xsi:nil="true"/>
  </documentManagement>
</p:properties>
</file>

<file path=customXml/itemProps1.xml><?xml version="1.0" encoding="utf-8"?>
<ds:datastoreItem xmlns:ds="http://schemas.openxmlformats.org/officeDocument/2006/customXml" ds:itemID="{3706AB80-2608-47D7-8AC8-FA6BC8A9B27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D9E5D5E-A365-4A49-8140-C8CC82A61608}">
  <ds:schemaRefs>
    <ds:schemaRef ds:uri="9162bd5b-4ed9-4da3-b376-05204580ba3f"/>
    <ds:schemaRef ds:uri="c0fa2617-96bd-425d-8578-e93563fe37c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A6559A34-456E-49A1-8157-9E3D18BFAD36}">
  <ds:schemaRefs>
    <ds:schemaRef ds:uri="9162bd5b-4ed9-4da3-b376-05204580ba3f"/>
    <ds:schemaRef ds:uri="c0fa2617-96bd-425d-8578-e93563fe37c5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2938</TotalTime>
  <Words>800</Words>
  <Application>Microsoft Office PowerPoint</Application>
  <PresentationFormat>On-screen Show (16:9)</PresentationFormat>
  <Paragraphs>81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Google Sans</vt:lpstr>
      <vt:lpstr>Times New Roman</vt:lpstr>
      <vt:lpstr>Wingdings</vt:lpstr>
      <vt:lpstr>Simple Light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Moinudeen Syed</dc:creator>
  <cp:lastModifiedBy>Chandan Choudhury</cp:lastModifiedBy>
  <cp:revision>55</cp:revision>
  <dcterms:modified xsi:type="dcterms:W3CDTF">2025-03-16T05:30:54Z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0x0101000F1872188ABCFC48BECA6C87E8AC3285</vt:lpwstr>
  </property>
  <property fmtid="{D5CDD505-2E9C-101B-9397-08002B2CF9AE}" pid="3" name="NXPowerLiteLastOptimized">
    <vt:lpwstr>1434197</vt:lpwstr>
  </property>
  <property fmtid="{D5CDD505-2E9C-101B-9397-08002B2CF9AE}" pid="4" name="NXPowerLiteSettings">
    <vt:lpwstr>F7000400038000</vt:lpwstr>
  </property>
  <property fmtid="{D5CDD505-2E9C-101B-9397-08002B2CF9AE}" pid="5" name="NXPowerLiteVersion">
    <vt:lpwstr>S10.2.0</vt:lpwstr>
  </property>
</Properties>
</file>